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F418"/>
    <a:srgbClr val="FC08BC"/>
    <a:srgbClr val="FD5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EB5ECD5-515E-4817-8A06-1D2ED2C83850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6948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April 4, 2016</a:t>
            </a:fld>
            <a:endParaRPr lang="en-US" dirty="0" err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233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April 4,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5583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April 4,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9897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April 4,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425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April 4,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179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April 4,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240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18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5587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364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3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1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9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April 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5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2120D2-3948-4F8F-BE5D-E7E7D97880B2}" type="datetime4">
              <a:rPr lang="en-US" smtClean="0"/>
              <a:pPr/>
              <a:t>April 4, 2016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3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350667"/>
            <a:ext cx="6517482" cy="2509213"/>
          </a:xfrm>
          <a:solidFill>
            <a:schemeClr val="tx2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cs typeface="Aharoni" panose="02010803020104030203" pitchFamily="2" charset="-79"/>
              </a:rPr>
              <a:t>7</a:t>
            </a:r>
            <a:r>
              <a:rPr lang="en-US" b="1" baseline="30000" dirty="0" smtClean="0">
                <a:solidFill>
                  <a:srgbClr val="FFFF00"/>
                </a:solidFill>
                <a:cs typeface="Aharoni" panose="02010803020104030203" pitchFamily="2" charset="-79"/>
              </a:rPr>
              <a:t>th</a:t>
            </a:r>
            <a:r>
              <a:rPr lang="en-US" b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Grade Math Starters</a:t>
            </a:r>
            <a:endParaRPr lang="en-US" b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543301"/>
            <a:ext cx="6517482" cy="13715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52F418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Week 30 </a:t>
            </a:r>
            <a:endParaRPr lang="en-US" sz="2800" dirty="0">
              <a:solidFill>
                <a:srgbClr val="52F418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6852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10867"/>
            <a:ext cx="7772400" cy="83661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       Starter - MONDAY</a:t>
            </a:r>
            <a:endParaRPr lang="en-US" sz="28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111250"/>
            <a:ext cx="3657600" cy="63976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u="sng" dirty="0" smtClean="0">
                <a:solidFill>
                  <a:schemeClr val="bg1"/>
                </a:solidFill>
              </a:rPr>
              <a:t>MATH</a:t>
            </a:r>
            <a:endParaRPr lang="en-US" sz="3000" b="1" u="sng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3874" y="1751012"/>
            <a:ext cx="3819525" cy="2555875"/>
          </a:xfrm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Marcella lost 1/12 of her body weight in one year. If she originally weighed 124 pounds, how much does she weigh now after </a:t>
            </a:r>
            <a:r>
              <a:rPr lang="en-US" sz="2800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lsoing</a:t>
            </a:r>
            <a:r>
              <a:rPr lang="en-US" sz="28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weight? </a:t>
            </a:r>
            <a:endParaRPr lang="en-US" sz="28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111250"/>
            <a:ext cx="3657600" cy="6397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u="sng" dirty="0" smtClean="0">
                <a:solidFill>
                  <a:schemeClr val="bg1"/>
                </a:solidFill>
              </a:rPr>
              <a:t>WRITING</a:t>
            </a:r>
            <a:endParaRPr lang="en-US" sz="3000" b="1" u="sng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00600" y="1751012"/>
            <a:ext cx="3835400" cy="463913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“There is no elevator to success, you have to take the stairs.”</a:t>
            </a:r>
          </a:p>
          <a:p>
            <a:pPr marL="6858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#</a:t>
            </a:r>
            <a:r>
              <a:rPr lang="en-US" b="1" dirty="0" err="1" smtClean="0">
                <a:solidFill>
                  <a:srgbClr val="FFFF00"/>
                </a:solidFill>
              </a:rPr>
              <a:t>HardWork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8580" indent="0" algn="ctr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en-US" sz="2800" dirty="0" smtClean="0">
                <a:solidFill>
                  <a:srgbClr val="52F418"/>
                </a:solidFill>
              </a:rPr>
              <a:t>Explain how this quote relates to your success’ or failures in school this year. Give an example to justify your response.</a:t>
            </a:r>
            <a:endParaRPr lang="en-US" sz="2800" dirty="0">
              <a:solidFill>
                <a:srgbClr val="52F41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5808" y="313294"/>
            <a:ext cx="126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458" y="4264801"/>
            <a:ext cx="2669458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/>
                </a:solidFill>
              </a:rPr>
              <a:t>OBJECTIVE</a:t>
            </a:r>
            <a:r>
              <a:rPr lang="en-US" sz="1600" b="1" u="sng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  </a:t>
            </a:r>
            <a:r>
              <a:rPr lang="en-US" sz="1600" dirty="0">
                <a:solidFill>
                  <a:schemeClr val="bg2"/>
                </a:solidFill>
              </a:rPr>
              <a:t>Students will be introduced to our Unit 7 Geometry Unit through a video be exposed to the various components of this unit they can expect to learn and how these components can relate to everyday life. 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2916" y="4306887"/>
            <a:ext cx="1907683" cy="156966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AGENDA: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Starter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Proc./Objective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Video: Unit 7 Intro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/>
              <a:t>Perimeter</a:t>
            </a:r>
          </a:p>
        </p:txBody>
      </p:sp>
    </p:spTree>
    <p:extLst>
      <p:ext uri="{BB962C8B-B14F-4D97-AF65-F5344CB8AC3E}">
        <p14:creationId xmlns:p14="http://schemas.microsoft.com/office/powerpoint/2010/main" val="23846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3661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Starter - TUESDAY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52925" y="1090613"/>
            <a:ext cx="3657600" cy="63976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u="sng" dirty="0" smtClean="0">
                <a:solidFill>
                  <a:schemeClr val="bg1"/>
                </a:solidFill>
              </a:rPr>
              <a:t>MATH</a:t>
            </a:r>
            <a:endParaRPr lang="en-US" sz="3000" b="1" u="sng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152925" y="1730375"/>
            <a:ext cx="3657600" cy="265002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Find  the dimensions of each side of the real-life triangle if  3 cm on paper equals 2 </a:t>
            </a:r>
            <a:r>
              <a:rPr lang="en-US" sz="1800" b="1" dirty="0" err="1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ft</a:t>
            </a:r>
            <a:r>
              <a:rPr lang="en-US" sz="1800" b="1" dirty="0" smtClean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 in real-life.</a:t>
            </a:r>
            <a:endParaRPr lang="en-US" sz="1800" b="1" dirty="0" smtClean="0">
              <a:solidFill>
                <a:schemeClr val="bg2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090613"/>
            <a:ext cx="3657600" cy="6397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u="sng" dirty="0" smtClean="0">
                <a:solidFill>
                  <a:schemeClr val="bg1"/>
                </a:solidFill>
              </a:rPr>
              <a:t>WRITING</a:t>
            </a:r>
            <a:endParaRPr lang="en-US" sz="3000" b="1" u="sng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00599" y="1733550"/>
            <a:ext cx="4216401" cy="4759326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“Life is 10% what happens to us and 90% how we react to it.” </a:t>
            </a:r>
          </a:p>
          <a:p>
            <a:pPr marL="68580" indent="0" algn="ctr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ItsAlwaysAChoice</a:t>
            </a:r>
            <a:endParaRPr lang="en-US" sz="25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en-US" sz="2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how this quote can be applied to </a:t>
            </a:r>
            <a:r>
              <a:rPr lang="en-US" sz="2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PBiS</a:t>
            </a:r>
            <a:r>
              <a:rPr lang="en-US" sz="2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Skills.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endParaRPr lang="en-US" i="1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75094" y="292934"/>
            <a:ext cx="11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380399"/>
            <a:ext cx="4114799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OBJECTIVE</a:t>
            </a:r>
            <a:r>
              <a:rPr lang="en-US" b="1" u="sng" dirty="0" smtClean="0"/>
              <a:t>:</a:t>
            </a:r>
          </a:p>
          <a:p>
            <a:r>
              <a:rPr lang="en-US" i="1" dirty="0"/>
              <a:t>I will be introduced to Geometry vocabulary through a graphic organizer, cloze notes and interactive video then use this information to learn how to find the area of regular and irregular figures, scaling these figures up and down through a small group drawing activity</a:t>
            </a:r>
            <a:r>
              <a:rPr lang="en-US" dirty="0"/>
              <a:t> </a:t>
            </a: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80709" y="77490"/>
            <a:ext cx="2133691" cy="116955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AGENDA: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Starter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Proc./Objective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Vocab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Area and Scales</a:t>
            </a:r>
            <a:endParaRPr lang="en-US" sz="1400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2095500" y="3016250"/>
            <a:ext cx="1587500" cy="69850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70810" y="3212584"/>
            <a:ext cx="62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 cm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4562" y="3734316"/>
            <a:ext cx="891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12.6 cm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2239" y="284325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18 cm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4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4805" y="264320"/>
            <a:ext cx="7990362" cy="836612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52F418"/>
                </a:solidFill>
              </a:rPr>
              <a:t>WEDNESDAY</a:t>
            </a:r>
            <a:endParaRPr lang="en-US" b="1" dirty="0">
              <a:solidFill>
                <a:srgbClr val="52F418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44805" y="1100933"/>
            <a:ext cx="4002808" cy="639762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000" b="1" u="sng" dirty="0" smtClean="0">
                <a:solidFill>
                  <a:schemeClr val="bg1"/>
                </a:solidFill>
              </a:rPr>
              <a:t>MATH</a:t>
            </a:r>
            <a:endParaRPr lang="en-US" sz="3000" b="1" u="sng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44805" y="1730047"/>
            <a:ext cx="4002808" cy="2642117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FFFFFF"/>
                </a:solidFill>
                <a:latin typeface="Candara" panose="020E0502030303020204" pitchFamily="34" charset="0"/>
              </a:rPr>
              <a:t>Find  the </a:t>
            </a:r>
            <a:r>
              <a:rPr lang="en-US" b="1" dirty="0" smtClean="0">
                <a:solidFill>
                  <a:srgbClr val="FFFFFF"/>
                </a:solidFill>
                <a:latin typeface="Candara" panose="020E0502030303020204" pitchFamily="34" charset="0"/>
              </a:rPr>
              <a:t>perimeter </a:t>
            </a:r>
            <a:r>
              <a:rPr lang="en-US" b="1" dirty="0">
                <a:solidFill>
                  <a:srgbClr val="FFFFFF"/>
                </a:solidFill>
                <a:latin typeface="Candara" panose="020E0502030303020204" pitchFamily="34" charset="0"/>
              </a:rPr>
              <a:t>of the real-life triangle if  3 cm on paper equals 2 </a:t>
            </a:r>
            <a:r>
              <a:rPr lang="en-US" b="1" dirty="0" err="1">
                <a:solidFill>
                  <a:srgbClr val="FFFFFF"/>
                </a:solidFill>
                <a:latin typeface="Candara" panose="020E0502030303020204" pitchFamily="34" charset="0"/>
              </a:rPr>
              <a:t>ft</a:t>
            </a:r>
            <a:r>
              <a:rPr lang="en-US" b="1" dirty="0">
                <a:solidFill>
                  <a:srgbClr val="FFFFFF"/>
                </a:solidFill>
                <a:latin typeface="Candara" panose="020E0502030303020204" pitchFamily="34" charset="0"/>
              </a:rPr>
              <a:t> in real-life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47613" y="1100932"/>
            <a:ext cx="3987554" cy="639762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u="sng" dirty="0" smtClean="0">
                <a:solidFill>
                  <a:srgbClr val="FFFF00"/>
                </a:solidFill>
              </a:rPr>
              <a:t>WRITING</a:t>
            </a:r>
            <a:endParaRPr lang="en-US" sz="3000" b="1" u="sng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52388" y="1730046"/>
            <a:ext cx="3982779" cy="4673443"/>
          </a:xfrm>
          <a:solidFill>
            <a:srgbClr val="0070C0"/>
          </a:solidFill>
        </p:spPr>
        <p:txBody>
          <a:bodyPr>
            <a:normAutofit fontScale="70000" lnSpcReduction="20000"/>
          </a:bodyPr>
          <a:lstStyle/>
          <a:p>
            <a:pPr marL="6858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“Courage is what it takes to stand up and speak. Courage is also what it takes to sit down and listen.”</a:t>
            </a:r>
          </a:p>
          <a:p>
            <a:pPr marL="6858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#</a:t>
            </a:r>
            <a:r>
              <a:rPr lang="en-US" sz="3600" b="1" dirty="0" err="1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StopAndListen</a:t>
            </a:r>
            <a:endParaRPr lang="en-US" sz="3600" b="1" dirty="0" smtClean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How can applying this quote to your life make you a better student and </a:t>
            </a:r>
            <a:r>
              <a:rPr lang="en-US" sz="3600" b="1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improve your behavior in class?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375" y="417042"/>
            <a:ext cx="11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805" y="4372163"/>
            <a:ext cx="3953851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OBJECTIVE</a:t>
            </a:r>
            <a:r>
              <a:rPr lang="en-US" b="1" u="sng" dirty="0" smtClean="0"/>
              <a:t>: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i="1" dirty="0"/>
              <a:t>I will be introduced to Geometry vocabulary through a graphic organizer, cloze notes and interactive video then use this information to learn how to find the area of regular and irregular figures, scaling these figures up and down through a small group drawing activity</a:t>
            </a:r>
            <a:r>
              <a:rPr lang="en-US" dirty="0"/>
              <a:t> </a:t>
            </a:r>
            <a:endParaRPr lang="en-US" b="1" u="sng" dirty="0">
              <a:latin typeface="+mj-lt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6196" y="264321"/>
            <a:ext cx="1600198" cy="184665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FFFF00"/>
                </a:solidFill>
              </a:rPr>
              <a:t>AGENDA:</a:t>
            </a:r>
            <a:endParaRPr lang="en-US" sz="1600" b="1" u="sng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Starter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Proc./Objective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Area </a:t>
            </a:r>
            <a:r>
              <a:rPr lang="en-US" sz="1600" b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and Scales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6-04-03 at 10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3070224"/>
            <a:ext cx="2293893" cy="130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1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931" y="159783"/>
            <a:ext cx="8119216" cy="83661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</a:rPr>
              <a:t>Starter - THURSDAY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48930" y="1090612"/>
            <a:ext cx="4059607" cy="480091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MATH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48929" y="1557893"/>
            <a:ext cx="4059609" cy="2555875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Candara" panose="020E0502030303020204" pitchFamily="34" charset="0"/>
              </a:rPr>
              <a:t>Find  the perimeter of the real-life triangle if  3 cm on paper equals 2 </a:t>
            </a:r>
            <a:r>
              <a:rPr lang="en-US" sz="2800" b="1" dirty="0" err="1">
                <a:solidFill>
                  <a:srgbClr val="FFFFFF"/>
                </a:solidFill>
                <a:latin typeface="Candara" panose="020E0502030303020204" pitchFamily="34" charset="0"/>
              </a:rPr>
              <a:t>ft</a:t>
            </a:r>
            <a:r>
              <a:rPr lang="en-US" sz="2800" b="1" dirty="0">
                <a:solidFill>
                  <a:srgbClr val="FFFFFF"/>
                </a:solidFill>
                <a:latin typeface="Candara" panose="020E0502030303020204" pitchFamily="34" charset="0"/>
              </a:rPr>
              <a:t> in real-life</a:t>
            </a:r>
            <a:endParaRPr lang="en-US" sz="2800" i="1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08539" y="1090613"/>
            <a:ext cx="4059608" cy="480090"/>
          </a:xfrm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WRITING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6754" y="250826"/>
            <a:ext cx="14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WEEK 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261152"/>
            <a:ext cx="2330245" cy="369332"/>
          </a:xfrm>
          <a:prstGeom prst="rect">
            <a:avLst/>
          </a:prstGeom>
          <a:solidFill>
            <a:srgbClr val="FD5F07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OBJECTIVE: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708538" y="1561068"/>
            <a:ext cx="4435462" cy="540017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“It won’t be easy but it will be worth it.”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#</a:t>
            </a:r>
            <a:r>
              <a:rPr lang="en-US" sz="2400" b="1" dirty="0" err="1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IsItWorthIt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 </a:t>
            </a:r>
            <a:endParaRPr lang="en-US" sz="24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19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Think of one area in school that you need to improve in (academics, writing, behavior, math, </a:t>
            </a:r>
            <a:r>
              <a:rPr lang="en-US" sz="2400" dirty="0" err="1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etc</a:t>
            </a:r>
            <a:r>
              <a:rPr lang="en-US" sz="2400" dirty="0" smtClean="0">
                <a:solidFill>
                  <a:srgbClr val="FFFFFF"/>
                </a:solidFill>
                <a:latin typeface="Arial Rounded MT Bold" panose="020F0704030504030204" pitchFamily="34" charset="0"/>
              </a:rPr>
              <a:t>). How can you apply this to your life to help you succeed in that which you struggle?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0245" y="4261152"/>
            <a:ext cx="2050026" cy="17543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AGENDA: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solidFill>
                  <a:schemeClr val="bg1"/>
                </a:solidFill>
              </a:rPr>
              <a:t>Starter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solidFill>
                  <a:schemeClr val="bg1"/>
                </a:solidFill>
              </a:rPr>
              <a:t>Proc./Objective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solidFill>
                  <a:schemeClr val="bg1"/>
                </a:solidFill>
              </a:rPr>
              <a:t>Computers: Scale Drawings and Area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Shot 2016-04-03 at 10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990850"/>
            <a:ext cx="1879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3661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Starter - FRIDAY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799" y="1090613"/>
            <a:ext cx="3982065" cy="63976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MATH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85800" y="1730374"/>
            <a:ext cx="3982061" cy="342711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Create an irregular polygon/Composite figure which is made up of two regular polygons. Assign lengths to each side. Determine the total area of </a:t>
            </a:r>
            <a:r>
              <a:rPr lang="en-US" sz="260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the figure.</a:t>
            </a:r>
            <a:endParaRPr lang="en-US" sz="26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67865" y="1090613"/>
            <a:ext cx="3790335" cy="63976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WRITING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9422" y="283647"/>
            <a:ext cx="11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30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577" y="5068331"/>
            <a:ext cx="2558845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OBJECTIVE: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4426" y="5157489"/>
            <a:ext cx="1703439" cy="150810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AGENDA: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/>
              <a:t>Starter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Proc./Objective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Assessment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b="1" dirty="0" smtClean="0"/>
              <a:t>Computers</a:t>
            </a:r>
            <a:endParaRPr lang="en-US" sz="1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604977" y="1733549"/>
            <a:ext cx="3853224" cy="512445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“Do something today that your future self will thank you for.”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#</a:t>
            </a:r>
            <a:r>
              <a:rPr lang="en-US" sz="2400" b="1" dirty="0" err="1" smtClean="0">
                <a:solidFill>
                  <a:srgbClr val="FFFF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ThinkBig</a:t>
            </a:r>
            <a:endParaRPr lang="en-US" sz="2400" dirty="0" smtClean="0">
              <a:solidFill>
                <a:srgbClr val="52F418"/>
              </a:solidFill>
              <a:latin typeface="Arial Rounded MT Bold" panose="020F070403050403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indent="0">
              <a:buClr>
                <a:srgbClr val="FFFF00"/>
              </a:buClr>
              <a:buNone/>
            </a:pPr>
            <a:r>
              <a:rPr lang="en-US" sz="2400" dirty="0" smtClean="0">
                <a:solidFill>
                  <a:srgbClr val="FC08BC"/>
                </a:solidFill>
                <a:latin typeface="Arial Rounded MT Bold" panose="020F0704030504030204" pitchFamily="34" charset="0"/>
                <a:ea typeface="Ebrima" panose="02000000000000000000" pitchFamily="2" charset="0"/>
                <a:cs typeface="Ebrima" panose="02000000000000000000" pitchFamily="2" charset="0"/>
              </a:rPr>
              <a:t>What can you do today in school/class that will improve your future and help you succeed in the long run?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  <a:p>
            <a:pPr marL="68580" indent="0">
              <a:buFont typeface="Wingdings 3" charset="2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4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18947</TotalTime>
  <Words>548</Words>
  <Application>Microsoft Macintosh PowerPoint</Application>
  <PresentationFormat>On-screen Show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7th Grade Math Starters</vt:lpstr>
      <vt:lpstr>       Starter - MONDAY</vt:lpstr>
      <vt:lpstr>Starter - TUESDAY</vt:lpstr>
      <vt:lpstr>WEDNESDAY</vt:lpstr>
      <vt:lpstr>Starter - THURSDAY</vt:lpstr>
      <vt:lpstr>Starter - FRIDAY</vt:lpstr>
    </vt:vector>
  </TitlesOfParts>
  <Company>SBCUSD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Grade Math Starters</dc:title>
  <dc:creator>Golden Valley MS</dc:creator>
  <cp:lastModifiedBy>Golden Valley MS</cp:lastModifiedBy>
  <cp:revision>111</cp:revision>
  <dcterms:created xsi:type="dcterms:W3CDTF">2015-08-11T16:58:18Z</dcterms:created>
  <dcterms:modified xsi:type="dcterms:W3CDTF">2016-04-04T16:54:09Z</dcterms:modified>
</cp:coreProperties>
</file>