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4C0E"/>
    <a:srgbClr val="00FF00"/>
    <a:srgbClr val="D80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2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62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1132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034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80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196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89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4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10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66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59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1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1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8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6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6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98160-7528-4473-B8E6-10675E8271F3}" type="datetimeFigureOut">
              <a:rPr lang="en-US" smtClean="0"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D68D9-ACE8-4DD5-B14E-7AE04BAA9D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9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641954" y="840567"/>
            <a:ext cx="6659652" cy="12490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 smtClean="0">
                <a:solidFill>
                  <a:srgbClr val="FF0000"/>
                </a:solidFill>
                <a:latin typeface="Segoe Print" panose="02000600000000000000" pitchFamily="2" charset="0"/>
                <a:ea typeface="Arial Unicode MS" panose="020B0604020202020204" pitchFamily="34" charset="-128"/>
                <a:cs typeface="MV Boli" panose="02000500030200090000" pitchFamily="2" charset="0"/>
              </a:rPr>
              <a:t>Starters</a:t>
            </a:r>
            <a:endParaRPr lang="en-US" sz="6600" b="1" u="sng" dirty="0">
              <a:solidFill>
                <a:srgbClr val="FF0000"/>
              </a:solidFill>
              <a:latin typeface="Segoe Print" panose="02000600000000000000" pitchFamily="2" charset="0"/>
              <a:ea typeface="Arial Unicode MS" panose="020B0604020202020204" pitchFamily="34" charset="-128"/>
              <a:cs typeface="MV Boli" panose="02000500030200090000" pitchFamily="2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57446" y="2089583"/>
            <a:ext cx="8028668" cy="1964895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rgbClr val="FFFF00"/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800" b="1" u="sng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Segoe UI Symbol" panose="020B0502040204020203" pitchFamily="34" charset="0"/>
                <a:cs typeface="Narkisim" panose="020E0502050101010101" pitchFamily="34" charset="-79"/>
              </a:rPr>
              <a:t>Week </a:t>
            </a:r>
            <a:r>
              <a:rPr lang="en-US" sz="4800" b="1" u="sng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Segoe UI Symbol" panose="020B0502040204020203" pitchFamily="34" charset="0"/>
                <a:cs typeface="Narkisim" panose="020E0502050101010101" pitchFamily="34" charset="-79"/>
              </a:rPr>
              <a:t>31</a:t>
            </a:r>
            <a:endParaRPr lang="en-US" sz="4800" b="1" u="sng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Segoe UI Symbol" panose="020B0502040204020203" pitchFamily="34" charset="0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616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58914" y="1"/>
            <a:ext cx="7858479" cy="1054510"/>
          </a:xfrm>
          <a:prstGeom prst="rect">
            <a:avLst/>
          </a:prstGeom>
          <a:solidFill>
            <a:srgbClr val="7030A0"/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Starter: </a:t>
            </a:r>
            <a:r>
              <a:rPr lang="en-US" sz="54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Monday</a:t>
            </a:r>
            <a:endParaRPr lang="en-US" sz="54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parajita" panose="020B0604020202020204" pitchFamily="34" charset="0"/>
            </a:endParaRPr>
          </a:p>
        </p:txBody>
      </p:sp>
      <p:sp>
        <p:nvSpPr>
          <p:cNvPr id="3" name="Text Placeholder 4"/>
          <p:cNvSpPr txBox="1">
            <a:spLocks/>
          </p:cNvSpPr>
          <p:nvPr/>
        </p:nvSpPr>
        <p:spPr>
          <a:xfrm>
            <a:off x="2258915" y="1057224"/>
            <a:ext cx="3115630" cy="511825"/>
          </a:xfrm>
          <a:prstGeom prst="rect">
            <a:avLst/>
          </a:prstGeom>
          <a:solidFill>
            <a:srgbClr val="002060"/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  <a:latin typeface="Tempus Sans ITC" panose="04020404030D07020202" pitchFamily="82" charset="0"/>
              </a:rPr>
              <a:t>WORK</a:t>
            </a:r>
            <a:endParaRPr lang="en-US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716614" y="1569049"/>
            <a:ext cx="4657931" cy="3638793"/>
          </a:xfrm>
          <a:prstGeom prst="rect">
            <a:avLst/>
          </a:prstGeom>
          <a:solidFill>
            <a:schemeClr val="tx1"/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srgbClr val="B15E28"/>
              </a:buClr>
              <a:buNone/>
            </a:pPr>
            <a:r>
              <a:rPr 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/>
              </a:rPr>
              <a:t>Showing your work, f</a:t>
            </a:r>
            <a:r>
              <a:rPr 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/>
              </a:rPr>
              <a:t>ind the circumference (area) of the following:</a:t>
            </a:r>
          </a:p>
          <a:p>
            <a:pPr marL="0" lvl="0" indent="0">
              <a:buClr>
                <a:srgbClr val="B15E28"/>
              </a:buClr>
              <a:buNone/>
            </a:pP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7173025" y="1054511"/>
            <a:ext cx="2944368" cy="514538"/>
          </a:xfrm>
          <a:prstGeom prst="rect">
            <a:avLst/>
          </a:prstGeom>
          <a:solidFill>
            <a:srgbClr val="002060"/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  <a:latin typeface="Tempus Sans ITC" panose="04020404030D07020202" pitchFamily="82" charset="0"/>
              </a:rPr>
              <a:t>PBS - WRITING</a:t>
            </a:r>
            <a:endParaRPr lang="en-US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7193082" y="1569049"/>
            <a:ext cx="4386634" cy="371781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Language</a:t>
            </a:r>
            <a:endParaRPr lang="en-US" sz="26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language can include: </a:t>
            </a:r>
            <a:r>
              <a:rPr lang="en-US" sz="2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facial expressions, eye behavior, gestures, posture, and more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Font typeface="Arial"/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ONE example of how your </a:t>
            </a:r>
            <a:r>
              <a:rPr lang="en-US" sz="2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posture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class communicates to your teachers that you are ready to learn.</a:t>
            </a:r>
            <a:endParaRPr lang="en-U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2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22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body language lets my teacher know I’m ready to learn because…..</a:t>
            </a:r>
            <a:endParaRPr lang="en-US" sz="2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613" y="5286861"/>
            <a:ext cx="4657931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FF00"/>
                </a:solidFill>
                <a:latin typeface="Cambria"/>
                <a:cs typeface="Cambria"/>
              </a:rPr>
              <a:t>OBJECTIVE: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8551" y="55659"/>
            <a:ext cx="126325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Week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93082" y="5616732"/>
            <a:ext cx="2305481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FF00"/>
                </a:solidFill>
                <a:latin typeface="Cambria"/>
                <a:cs typeface="Cambria"/>
              </a:rPr>
              <a:t>Agenda:</a:t>
            </a:r>
          </a:p>
        </p:txBody>
      </p:sp>
      <p:sp>
        <p:nvSpPr>
          <p:cNvPr id="10" name="Oval 9"/>
          <p:cNvSpPr/>
          <p:nvPr/>
        </p:nvSpPr>
        <p:spPr>
          <a:xfrm>
            <a:off x="1573906" y="2390367"/>
            <a:ext cx="2818278" cy="26947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r>
              <a:rPr lang="en-US" sz="1700" b="1" dirty="0" smtClean="0"/>
              <a:t>Diameter = 24 in.</a:t>
            </a:r>
            <a:endParaRPr lang="en-US" sz="1700" b="1" dirty="0"/>
          </a:p>
        </p:txBody>
      </p:sp>
      <p:cxnSp>
        <p:nvCxnSpPr>
          <p:cNvPr id="14" name="Straight Connector 13"/>
          <p:cNvCxnSpPr>
            <a:stCxn id="10" idx="2"/>
            <a:endCxn id="10" idx="6"/>
          </p:cNvCxnSpPr>
          <p:nvPr/>
        </p:nvCxnSpPr>
        <p:spPr>
          <a:xfrm>
            <a:off x="1573906" y="3737745"/>
            <a:ext cx="28182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0"/>
          </p:cNvCxnSpPr>
          <p:nvPr/>
        </p:nvCxnSpPr>
        <p:spPr>
          <a:xfrm flipH="1">
            <a:off x="2961851" y="2390367"/>
            <a:ext cx="21194" cy="134737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60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58914" y="1"/>
            <a:ext cx="7858479" cy="105451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Starter: </a:t>
            </a:r>
            <a:r>
              <a:rPr lang="en-US" sz="54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Tues</a:t>
            </a:r>
            <a:r>
              <a:rPr lang="en-US" sz="5400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day</a:t>
            </a:r>
            <a:endParaRPr lang="en-US" sz="5400" b="1" i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parajita" panose="020B0604020202020204" pitchFamily="34" charset="0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2258915" y="1057224"/>
            <a:ext cx="3115630" cy="511825"/>
          </a:xfrm>
          <a:prstGeom prst="rect">
            <a:avLst/>
          </a:prstGeom>
          <a:solidFill>
            <a:srgbClr val="002060"/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  <a:latin typeface="Tempus Sans ITC" panose="04020404030D07020202" pitchFamily="82" charset="0"/>
              </a:rPr>
              <a:t>WORK</a:t>
            </a:r>
            <a:endParaRPr lang="en-US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716614" y="1569049"/>
            <a:ext cx="4657931" cy="3638793"/>
          </a:xfrm>
          <a:prstGeom prst="rect">
            <a:avLst/>
          </a:prstGeom>
          <a:solidFill>
            <a:schemeClr val="tx1"/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srgbClr val="B15E28"/>
              </a:buClr>
              <a:buNone/>
            </a:pPr>
            <a:r>
              <a:rPr lang="en-US" sz="2000" b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dugi" panose="020B0502040204020203" pitchFamily="34" charset="0"/>
              </a:rPr>
              <a:t>Error analysis</a:t>
            </a:r>
            <a:r>
              <a:rPr lang="en-US" sz="2000" b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dugi" panose="020B0502040204020203" pitchFamily="34" charset="0"/>
              </a:rPr>
              <a:t>:  </a:t>
            </a:r>
            <a:r>
              <a:rPr 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dugi" panose="020B0502040204020203" pitchFamily="34" charset="0"/>
              </a:rPr>
              <a:t>Find what the student did wrong by showing how they should have found the area:</a:t>
            </a:r>
          </a:p>
          <a:p>
            <a:pPr marL="0" lvl="0" indent="0">
              <a:buClr>
                <a:srgbClr val="B15E28"/>
              </a:buClr>
              <a:buNone/>
            </a:pP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/>
              </a:rPr>
              <a:t>              </a:t>
            </a: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7173025" y="1054511"/>
            <a:ext cx="2944368" cy="514538"/>
          </a:xfrm>
          <a:prstGeom prst="rect">
            <a:avLst/>
          </a:prstGeom>
          <a:solidFill>
            <a:srgbClr val="002060"/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  <a:latin typeface="Tempus Sans ITC" panose="04020404030D07020202" pitchFamily="82" charset="0"/>
              </a:rPr>
              <a:t>PBS - WRITING</a:t>
            </a:r>
            <a:endParaRPr lang="en-US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7193081" y="1569049"/>
            <a:ext cx="4401759" cy="386758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rmAutofit fontScale="925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Communicating</a:t>
            </a:r>
            <a:endParaRPr lang="en-US" sz="2600" b="1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all communicate differently with different people in our lives.  </a:t>
            </a:r>
          </a:p>
          <a:p>
            <a:pPr marL="0" indent="0">
              <a:buFont typeface="Arial"/>
              <a:buNone/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the way you communicate (or say things) affect how others perceive you? Why or why not?</a:t>
            </a:r>
            <a:endParaRPr lang="en-US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2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US" sz="2200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US" sz="2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way I communicate (does/does not) affect how others perceive me because…..</a:t>
            </a:r>
            <a:endParaRPr lang="en-US" sz="2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613" y="5350335"/>
            <a:ext cx="4657931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FF00"/>
                </a:solidFill>
                <a:latin typeface="Cambria"/>
                <a:cs typeface="Cambria"/>
              </a:rPr>
              <a:t>OBJECTIVE: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768551" y="55659"/>
            <a:ext cx="126325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Week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93082" y="5616732"/>
            <a:ext cx="2305481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FF00"/>
                </a:solidFill>
                <a:latin typeface="Cambria"/>
                <a:cs typeface="Cambria"/>
              </a:rPr>
              <a:t>Agenda:</a:t>
            </a:r>
          </a:p>
        </p:txBody>
      </p:sp>
      <p:sp>
        <p:nvSpPr>
          <p:cNvPr id="19" name="Oval 18"/>
          <p:cNvSpPr/>
          <p:nvPr/>
        </p:nvSpPr>
        <p:spPr>
          <a:xfrm>
            <a:off x="716613" y="2631277"/>
            <a:ext cx="2226764" cy="2158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endParaRPr lang="en-US" sz="1200" b="1" dirty="0" smtClean="0">
              <a:latin typeface="Arial Black" panose="020B0A04020102020204" pitchFamily="34" charset="0"/>
            </a:endParaRPr>
          </a:p>
          <a:p>
            <a:r>
              <a:rPr lang="en-US" sz="1200" b="1" dirty="0" smtClean="0">
                <a:latin typeface="Arial Black" panose="020B0A04020102020204" pitchFamily="34" charset="0"/>
              </a:rPr>
              <a:t>Diameter= 16 in. </a:t>
            </a:r>
            <a:endParaRPr lang="en-US" sz="1200" b="1" dirty="0">
              <a:latin typeface="Arial Black" panose="020B0A04020102020204" pitchFamily="34" charset="0"/>
            </a:endParaRPr>
          </a:p>
        </p:txBody>
      </p:sp>
      <p:cxnSp>
        <p:nvCxnSpPr>
          <p:cNvPr id="20" name="Straight Connector 19"/>
          <p:cNvCxnSpPr>
            <a:stCxn id="19" idx="2"/>
            <a:endCxn id="19" idx="6"/>
          </p:cNvCxnSpPr>
          <p:nvPr/>
        </p:nvCxnSpPr>
        <p:spPr>
          <a:xfrm>
            <a:off x="716613" y="3710497"/>
            <a:ext cx="22267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9" idx="0"/>
          </p:cNvCxnSpPr>
          <p:nvPr/>
        </p:nvCxnSpPr>
        <p:spPr>
          <a:xfrm flipH="1">
            <a:off x="1829924" y="2631277"/>
            <a:ext cx="71" cy="10792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963434" y="2519308"/>
                <a:ext cx="2485644" cy="2154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2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200" dirty="0" smtClean="0">
                  <a:solidFill>
                    <a:schemeClr val="bg1"/>
                  </a:solidFill>
                </a:endParaRPr>
              </a:p>
              <a:p>
                <a:endParaRPr lang="en-US" sz="2200" dirty="0" smtClean="0">
                  <a:solidFill>
                    <a:schemeClr val="bg1"/>
                  </a:solidFill>
                </a:endParaRPr>
              </a:p>
              <a:p>
                <a:r>
                  <a:rPr lang="en-US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3.14 (16in. x 16in.)</a:t>
                </a:r>
              </a:p>
              <a:p>
                <a:endParaRPr lang="en-US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3.14 (256)</a:t>
                </a:r>
              </a:p>
              <a:p>
                <a:endParaRPr lang="en-US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u="sng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= 803.84 in.</a:t>
                </a:r>
                <a:endParaRPr lang="en-US" b="1" u="sng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434" y="2519308"/>
                <a:ext cx="2485644" cy="2154436"/>
              </a:xfrm>
              <a:prstGeom prst="rect">
                <a:avLst/>
              </a:prstGeom>
              <a:blipFill rotWithShape="0">
                <a:blip r:embed="rId2"/>
                <a:stretch>
                  <a:fillRect l="-1961" r="-2206"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982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58914" y="1"/>
            <a:ext cx="8925380" cy="103495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5400" b="1" u="sng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Starter: </a:t>
            </a:r>
            <a:r>
              <a:rPr lang="en-US" sz="5400" b="1" i="1" u="sng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Wedne</a:t>
            </a:r>
            <a:r>
              <a:rPr lang="en-US" sz="5400" b="1" i="1" u="sng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s</a:t>
            </a:r>
            <a:r>
              <a:rPr lang="en-US" sz="5400" b="1" i="1" u="sng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day</a:t>
            </a:r>
            <a:endParaRPr lang="en-US" sz="5400" b="1" i="1" u="sng" dirty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parajita" panose="020B0604020202020204" pitchFamily="34" charset="0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2258915" y="1057224"/>
            <a:ext cx="3115630" cy="511825"/>
          </a:xfrm>
          <a:prstGeom prst="rect">
            <a:avLst/>
          </a:prstGeom>
          <a:solidFill>
            <a:srgbClr val="002060"/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  <a:latin typeface="Tempus Sans ITC" panose="04020404030D07020202" pitchFamily="82" charset="0"/>
              </a:rPr>
              <a:t>WORK</a:t>
            </a:r>
            <a:endParaRPr lang="en-US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716614" y="1569049"/>
            <a:ext cx="4657931" cy="3638793"/>
          </a:xfrm>
          <a:prstGeom prst="rect">
            <a:avLst/>
          </a:prstGeom>
          <a:solidFill>
            <a:schemeClr val="tx1"/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srgbClr val="B15E28"/>
              </a:buClr>
              <a:buNone/>
            </a:pPr>
            <a:r>
              <a:rPr lang="en-US" sz="2000" b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dugi" panose="020B0502040204020203" pitchFamily="34" charset="0"/>
              </a:rPr>
              <a:t>Decompose the following irregular polygon into TWO figures, then find the area of each one.</a:t>
            </a:r>
            <a:endParaRPr lang="en-US" sz="2000" b="1" dirty="0" smtClean="0">
              <a:solidFill>
                <a:prstClr val="black">
                  <a:lumMod val="85000"/>
                  <a:lumOff val="15000"/>
                </a:prstClr>
              </a:solidFill>
              <a:latin typeface="Gadugi" panose="020B0502040204020203" pitchFamily="34" charset="0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/>
              </a:rPr>
              <a:t>              </a:t>
            </a: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7173025" y="1054511"/>
            <a:ext cx="2944368" cy="514538"/>
          </a:xfrm>
          <a:prstGeom prst="rect">
            <a:avLst/>
          </a:prstGeom>
          <a:solidFill>
            <a:srgbClr val="002060"/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  <a:latin typeface="Tempus Sans ITC" panose="04020404030D07020202" pitchFamily="82" charset="0"/>
              </a:rPr>
              <a:t>PBS - WRITING</a:t>
            </a:r>
            <a:endParaRPr lang="en-US" b="1" dirty="0">
              <a:solidFill>
                <a:srgbClr val="FF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7193081" y="1569049"/>
            <a:ext cx="4401759" cy="386758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“Teamwork divides the task and multiplies the success”</a:t>
            </a:r>
          </a:p>
          <a:p>
            <a:pPr marL="0" indent="0" algn="ctr">
              <a:buFont typeface="Arial"/>
              <a:buNone/>
            </a:pPr>
            <a:endParaRPr lang="en-US" sz="2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this quote mean to you and how has it applied to our Math class?</a:t>
            </a:r>
            <a:endParaRPr lang="en-US" sz="2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613" y="5350335"/>
            <a:ext cx="4657931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FF00"/>
                </a:solidFill>
                <a:latin typeface="Cambria"/>
                <a:cs typeface="Cambria"/>
              </a:rPr>
              <a:t>OBJECTIVE: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57595" y="1"/>
            <a:ext cx="126325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Week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93082" y="5616732"/>
            <a:ext cx="2305481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FF00"/>
                </a:solidFill>
                <a:latin typeface="Cambria"/>
                <a:cs typeface="Cambria"/>
              </a:rPr>
              <a:t>Agenda: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882" y="2511741"/>
            <a:ext cx="3526373" cy="269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3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18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6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162" tmFilter="0, 0; 0.125,0.2665; 0.25,0.4; 0.375,0.465; 0.5,0.5;  0.625,0.535; 0.75,0.6; 0.875,0.7335; 1,1">
                                          <p:stCondLst>
                                            <p:cond delay="11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81" tmFilter="0, 0; 0.125,0.2665; 0.25,0.4; 0.375,0.465; 0.5,0.5;  0.625,0.535; 0.75,0.6; 0.875,0.7335; 1,1">
                                          <p:stCondLst>
                                            <p:cond delay="23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87" tmFilter="0, 0; 0.125,0.2665; 0.25,0.4; 0.375,0.465; 0.5,0.5;  0.625,0.535; 0.75,0.6; 0.875,0.7335; 1,1">
                                          <p:stCondLst>
                                            <p:cond delay="289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46">
                                          <p:stCondLst>
                                            <p:cond delay="113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90" decel="50000">
                                          <p:stCondLst>
                                            <p:cond delay="118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46">
                                          <p:stCondLst>
                                            <p:cond delay="229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90" decel="50000">
                                          <p:stCondLst>
                                            <p:cond delay="23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46">
                                          <p:stCondLst>
                                            <p:cond delay="287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90" decel="50000">
                                          <p:stCondLst>
                                            <p:cond delay="291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46">
                                          <p:stCondLst>
                                            <p:cond delay="31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90" decel="50000">
                                          <p:stCondLst>
                                            <p:cond delay="321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58914" y="1"/>
            <a:ext cx="8919159" cy="1054510"/>
          </a:xfrm>
          <a:prstGeom prst="rect">
            <a:avLst/>
          </a:prstGeom>
          <a:solidFill>
            <a:srgbClr val="D802AF"/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5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Starter: </a:t>
            </a:r>
            <a:r>
              <a:rPr lang="en-US" sz="5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Thurs</a:t>
            </a:r>
            <a:r>
              <a:rPr lang="en-US" sz="5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day</a:t>
            </a:r>
            <a:endParaRPr lang="en-US" sz="54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parajita" panose="020B0604020202020204" pitchFamily="34" charset="0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2258914" y="1054511"/>
            <a:ext cx="3264808" cy="511825"/>
          </a:xfrm>
          <a:prstGeom prst="rect">
            <a:avLst/>
          </a:prstGeom>
          <a:solidFill>
            <a:srgbClr val="0070C0"/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00FF00"/>
                </a:solidFill>
                <a:latin typeface="Tempus Sans ITC" panose="04020404030D07020202" pitchFamily="82" charset="0"/>
              </a:rPr>
              <a:t>WORK</a:t>
            </a:r>
            <a:endParaRPr lang="en-US" b="1" dirty="0">
              <a:solidFill>
                <a:srgbClr val="00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3" name="Content Placeholder 6"/>
          <p:cNvSpPr txBox="1">
            <a:spLocks/>
          </p:cNvSpPr>
          <p:nvPr/>
        </p:nvSpPr>
        <p:spPr>
          <a:xfrm>
            <a:off x="716614" y="1569049"/>
            <a:ext cx="4807108" cy="39111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srgbClr val="B15E28"/>
              </a:buClr>
              <a:buNone/>
            </a:pPr>
            <a:r>
              <a:rPr lang="en-US" sz="1800" b="1" dirty="0" smtClean="0">
                <a:solidFill>
                  <a:srgbClr val="00FF00"/>
                </a:solidFill>
                <a:latin typeface="Gadugi" panose="020B0502040204020203" pitchFamily="34" charset="0"/>
              </a:rPr>
              <a:t>An irregular polygon has been decomposed into THREE figures.  </a:t>
            </a:r>
            <a:r>
              <a:rPr lang="en-US" sz="1800" b="1" u="sng" dirty="0" smtClean="0">
                <a:solidFill>
                  <a:srgbClr val="00FF00"/>
                </a:solidFill>
                <a:latin typeface="Gadugi" panose="020B0502040204020203" pitchFamily="34" charset="0"/>
              </a:rPr>
              <a:t>Find the TOTAL area</a:t>
            </a:r>
            <a:r>
              <a:rPr lang="en-US" sz="1800" b="1" dirty="0" smtClean="0">
                <a:solidFill>
                  <a:srgbClr val="00FF00"/>
                </a:solidFill>
                <a:latin typeface="Gadugi" panose="020B0502040204020203" pitchFamily="34" charset="0"/>
              </a:rPr>
              <a:t> using “ft.” as your units:</a:t>
            </a:r>
            <a:endParaRPr lang="en-US" sz="1800" b="1" dirty="0" smtClean="0">
              <a:solidFill>
                <a:srgbClr val="00FF00"/>
              </a:solidFill>
              <a:latin typeface="Gadugi" panose="020B0502040204020203" pitchFamily="34" charset="0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r>
              <a:rPr lang="en-US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/>
              </a:rPr>
              <a:t>              </a:t>
            </a: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 smtClean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  <a:p>
            <a:pPr marL="0" lvl="0" indent="0">
              <a:buClr>
                <a:srgbClr val="B15E28"/>
              </a:buClr>
              <a:buNone/>
            </a:pPr>
            <a:endParaRPr lang="en-US" b="1" dirty="0">
              <a:solidFill>
                <a:prstClr val="black">
                  <a:lumMod val="85000"/>
                  <a:lumOff val="15000"/>
                </a:prstClr>
              </a:solidFill>
              <a:latin typeface="Garamond"/>
            </a:endParaRPr>
          </a:p>
        </p:txBody>
      </p:sp>
      <p:sp>
        <p:nvSpPr>
          <p:cNvPr id="14" name="Text Placeholder 5"/>
          <p:cNvSpPr txBox="1">
            <a:spLocks/>
          </p:cNvSpPr>
          <p:nvPr/>
        </p:nvSpPr>
        <p:spPr>
          <a:xfrm>
            <a:off x="7193081" y="1054511"/>
            <a:ext cx="2944368" cy="514538"/>
          </a:xfrm>
          <a:prstGeom prst="rect">
            <a:avLst/>
          </a:prstGeom>
          <a:solidFill>
            <a:srgbClr val="0070C0"/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00FF00"/>
                </a:solidFill>
                <a:latin typeface="Tempus Sans ITC" panose="04020404030D07020202" pitchFamily="82" charset="0"/>
              </a:rPr>
              <a:t>PBS - WRITING</a:t>
            </a:r>
            <a:endParaRPr lang="en-US" b="1" dirty="0">
              <a:solidFill>
                <a:srgbClr val="00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7193081" y="1569049"/>
            <a:ext cx="4401759" cy="38675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Perseverance</a:t>
            </a:r>
          </a:p>
          <a:p>
            <a:pPr marL="0" indent="0" algn="ctr">
              <a:buFont typeface="Arial"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“The road to success is paved with failure”</a:t>
            </a:r>
          </a:p>
          <a:p>
            <a:pPr marL="0" indent="0" algn="ctr">
              <a:buFont typeface="Arial"/>
              <a:buNone/>
            </a:pPr>
            <a:endParaRPr lang="en-US" sz="2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does failing or not succeeding at something apply to your being successful in your academics?  </a:t>
            </a:r>
            <a:endParaRPr lang="en-US" sz="2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613" y="5616732"/>
            <a:ext cx="4807109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FF00"/>
                </a:solidFill>
                <a:latin typeface="Cambria"/>
                <a:cs typeface="Cambria"/>
              </a:rPr>
              <a:t>OBJECTIVE: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57595" y="1"/>
            <a:ext cx="126325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Week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93081" y="5581843"/>
            <a:ext cx="2305481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FF00"/>
                </a:solidFill>
                <a:latin typeface="Cambria"/>
                <a:cs typeface="Cambria"/>
              </a:rPr>
              <a:t>Agenda: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88" y="2640379"/>
            <a:ext cx="3931793" cy="279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75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58914" y="1"/>
            <a:ext cx="8919159" cy="1054510"/>
          </a:xfrm>
          <a:prstGeom prst="rect">
            <a:avLst/>
          </a:prstGeom>
          <a:solidFill>
            <a:srgbClr val="0070C0"/>
          </a:solidFill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5400" b="1" u="sng" dirty="0" smtClean="0">
                <a:solidFill>
                  <a:srgbClr val="FA4C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Starter: </a:t>
            </a:r>
            <a:r>
              <a:rPr lang="en-US" sz="5400" b="1" i="1" u="sng" dirty="0" smtClean="0">
                <a:solidFill>
                  <a:srgbClr val="FA4C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parajita" panose="020B0604020202020204" pitchFamily="34" charset="0"/>
              </a:rPr>
              <a:t>Friday</a:t>
            </a:r>
            <a:endParaRPr lang="en-US" sz="5400" b="1" i="1" u="sng" dirty="0">
              <a:solidFill>
                <a:srgbClr val="FA4C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  <a:cs typeface="Aparajita" panose="020B0604020202020204" pitchFamily="34" charset="0"/>
            </a:endParaRPr>
          </a:p>
        </p:txBody>
      </p:sp>
      <p:sp>
        <p:nvSpPr>
          <p:cNvPr id="12" name="Text Placeholder 4"/>
          <p:cNvSpPr txBox="1">
            <a:spLocks/>
          </p:cNvSpPr>
          <p:nvPr/>
        </p:nvSpPr>
        <p:spPr>
          <a:xfrm>
            <a:off x="2258914" y="1054511"/>
            <a:ext cx="3264808" cy="511825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00FF00"/>
                </a:solidFill>
                <a:latin typeface="Tempus Sans ITC" panose="04020404030D07020202" pitchFamily="82" charset="0"/>
              </a:rPr>
              <a:t>WORK</a:t>
            </a:r>
            <a:endParaRPr lang="en-US" b="1" dirty="0">
              <a:solidFill>
                <a:srgbClr val="00FF00"/>
              </a:solidFill>
              <a:latin typeface="Tempus Sans ITC" panose="04020404030D07020202" pitchFamily="8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6"/>
              <p:cNvSpPr txBox="1">
                <a:spLocks/>
              </p:cNvSpPr>
              <p:nvPr/>
            </p:nvSpPr>
            <p:spPr>
              <a:xfrm>
                <a:off x="716614" y="1569049"/>
                <a:ext cx="4807108" cy="4197460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</p:spPr>
            <p:txBody>
              <a:bodyPr>
                <a:noAutofit/>
              </a:bodyPr>
              <a:lstStyle>
                <a:lvl1pPr marL="2857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SzPct val="115000"/>
                  <a:buFont typeface="Arial"/>
                  <a:buChar char="•"/>
                  <a:defRPr sz="2400" kern="12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SzPct val="115000"/>
                  <a:buFont typeface="Arial"/>
                  <a:buChar char="•"/>
                  <a:defRPr sz="2000" kern="12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SzPct val="115000"/>
                  <a:buFont typeface="Arial"/>
                  <a:buChar char="•"/>
                  <a:defRPr sz="1800" kern="12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SzPct val="115000"/>
                  <a:buFont typeface="Arial"/>
                  <a:buChar char="•"/>
                  <a:defRPr sz="1600" kern="12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SzPct val="115000"/>
                  <a:buFont typeface="Arial"/>
                  <a:buChar char="•"/>
                  <a:defRPr sz="1400" kern="12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SzPct val="115000"/>
                  <a:buFont typeface="Arial"/>
                  <a:buChar char="•"/>
                  <a:defRPr sz="1400" kern="12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SzPct val="115000"/>
                  <a:buFont typeface="Arial"/>
                  <a:buChar char="•"/>
                  <a:defRPr sz="1400" kern="12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SzPct val="115000"/>
                  <a:buFont typeface="Arial"/>
                  <a:buChar char="•"/>
                  <a:defRPr sz="1400" kern="12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ct val="20000"/>
                  </a:spcBef>
                  <a:spcAft>
                    <a:spcPts val="600"/>
                  </a:spcAft>
                  <a:buClr>
                    <a:schemeClr val="accent1"/>
                  </a:buClr>
                  <a:buSzPct val="115000"/>
                  <a:buFont typeface="Arial"/>
                  <a:buChar char="•"/>
                  <a:defRPr sz="1400" kern="1200" cap="none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lvl="0" indent="0">
                  <a:buClr>
                    <a:srgbClr val="B15E28"/>
                  </a:buClr>
                  <a:buNone/>
                </a:pPr>
                <a:r>
                  <a:rPr lang="en-US" sz="1700" b="1" dirty="0" smtClean="0">
                    <a:solidFill>
                      <a:srgbClr val="FFFF00"/>
                    </a:solidFill>
                    <a:latin typeface="Gadugi" panose="020B0502040204020203" pitchFamily="34" charset="0"/>
                  </a:rPr>
                  <a:t>When finding the area of the triangle (figure 1), a student got a total of 44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7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7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𝒇𝒕</m:t>
                        </m:r>
                        <m:r>
                          <a:rPr lang="en-US" sz="17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  <m:sup>
                        <m:r>
                          <a:rPr lang="en-US" sz="17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1700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.  </m:t>
                    </m:r>
                  </m:oMath>
                </a14:m>
                <a:r>
                  <a:rPr lang="en-US" sz="1700" b="1" dirty="0" smtClean="0">
                    <a:solidFill>
                      <a:srgbClr val="FFFF00"/>
                    </a:solidFill>
                    <a:latin typeface="Gadugi" panose="020B0502040204020203" pitchFamily="34" charset="0"/>
                  </a:rPr>
                  <a:t>  What did the student forget to do and what should the area of the triangle be? (Show your work)</a:t>
                </a:r>
              </a:p>
              <a:p>
                <a:pPr marL="0" lvl="0" indent="0">
                  <a:buClr>
                    <a:srgbClr val="B15E28"/>
                  </a:buClr>
                  <a:buNone/>
                </a:pPr>
                <a:endParaRPr lang="en-US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Garamond"/>
                </a:endParaRPr>
              </a:p>
              <a:p>
                <a:pPr marL="0" lvl="0" indent="0">
                  <a:buClr>
                    <a:srgbClr val="B15E28"/>
                  </a:buClr>
                  <a:buNone/>
                </a:pPr>
                <a:endParaRPr lang="en-US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Garamond"/>
                </a:endParaRPr>
              </a:p>
              <a:p>
                <a:pPr marL="0" lvl="0" indent="0">
                  <a:buClr>
                    <a:srgbClr val="B15E28"/>
                  </a:buClr>
                  <a:buNone/>
                </a:pPr>
                <a:r>
                  <a:rPr lang="en-US" b="1" dirty="0" smtClean="0">
                    <a:solidFill>
                      <a:prstClr val="black">
                        <a:lumMod val="85000"/>
                        <a:lumOff val="15000"/>
                      </a:prstClr>
                    </a:solidFill>
                    <a:latin typeface="Garamond"/>
                  </a:rPr>
                  <a:t>              </a:t>
                </a:r>
                <a:endParaRPr lang="en-US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Garamond"/>
                </a:endParaRPr>
              </a:p>
              <a:p>
                <a:pPr marL="0" lvl="0" indent="0">
                  <a:buClr>
                    <a:srgbClr val="B15E28"/>
                  </a:buClr>
                  <a:buNone/>
                </a:pPr>
                <a:endParaRPr lang="en-US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Garamond"/>
                </a:endParaRPr>
              </a:p>
              <a:p>
                <a:pPr marL="0" lvl="0" indent="0">
                  <a:buClr>
                    <a:srgbClr val="B15E28"/>
                  </a:buClr>
                  <a:buNone/>
                </a:pPr>
                <a:endParaRPr lang="en-US" b="1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Garamond"/>
                </a:endParaRPr>
              </a:p>
              <a:p>
                <a:pPr marL="0" lvl="0" indent="0">
                  <a:buClr>
                    <a:srgbClr val="B15E28"/>
                  </a:buClr>
                  <a:buNone/>
                </a:pPr>
                <a:endParaRPr lang="en-US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Garamond"/>
                </a:endParaRPr>
              </a:p>
            </p:txBody>
          </p:sp>
        </mc:Choice>
        <mc:Fallback>
          <p:sp>
            <p:nvSpPr>
              <p:cNvPr id="13" name="Content Placeholder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614" y="1569049"/>
                <a:ext cx="4807108" cy="4197460"/>
              </a:xfrm>
              <a:prstGeom prst="rect">
                <a:avLst/>
              </a:prstGeom>
              <a:blipFill rotWithShape="0">
                <a:blip r:embed="rId2"/>
                <a:stretch>
                  <a:fillRect l="-888" t="-435" r="-1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Placeholder 5"/>
          <p:cNvSpPr txBox="1">
            <a:spLocks/>
          </p:cNvSpPr>
          <p:nvPr/>
        </p:nvSpPr>
        <p:spPr>
          <a:xfrm>
            <a:off x="7193081" y="1054511"/>
            <a:ext cx="2944368" cy="51453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00FF00"/>
                </a:solidFill>
                <a:latin typeface="Tempus Sans ITC" panose="04020404030D07020202" pitchFamily="82" charset="0"/>
              </a:rPr>
              <a:t>PBS - WRITING</a:t>
            </a:r>
            <a:endParaRPr lang="en-US" b="1" dirty="0">
              <a:solidFill>
                <a:srgbClr val="00FF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7193081" y="1569049"/>
            <a:ext cx="4401759" cy="386758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6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</a:t>
            </a:r>
          </a:p>
          <a:p>
            <a:pPr marL="0" indent="0" algn="ctr">
              <a:buFont typeface="Arial"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 “positive attitude” to you?  </a:t>
            </a:r>
          </a:p>
          <a:p>
            <a:pPr marL="0" indent="0" algn="ctr">
              <a:buFont typeface="Arial"/>
              <a:buNone/>
            </a:pPr>
            <a:r>
              <a:rPr lang="en-US" sz="2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a positive attitude, what actions might you display?</a:t>
            </a:r>
          </a:p>
          <a:p>
            <a:pPr marL="0" indent="0" algn="ctr">
              <a:buFont typeface="Arial"/>
              <a:buNone/>
            </a:pPr>
            <a:endParaRPr lang="en-US" sz="26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/>
              <a:buNone/>
            </a:pP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positive attitude to me means…..</a:t>
            </a:r>
          </a:p>
          <a:p>
            <a:pPr marL="0" indent="0">
              <a:buFont typeface="Arial"/>
              <a:buNone/>
            </a:pPr>
            <a:r>
              <a:rPr lang="en-US" sz="2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 have a positive attitude, the actions I might display are…..</a:t>
            </a:r>
            <a:endParaRPr lang="en-US" sz="22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6613" y="5911715"/>
            <a:ext cx="4807109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FF00"/>
                </a:solidFill>
                <a:latin typeface="Cambria"/>
                <a:cs typeface="Cambria"/>
              </a:rPr>
              <a:t>OBJECTIVE: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57595" y="1"/>
            <a:ext cx="1263250" cy="369332"/>
          </a:xfrm>
          <a:prstGeom prst="rect">
            <a:avLst/>
          </a:prstGeom>
          <a:solidFill>
            <a:schemeClr val="tx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 </a:t>
            </a:r>
            <a:r>
              <a:rPr lang="en-US" b="1" u="sng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endParaRPr lang="en-US" b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93081" y="5581843"/>
            <a:ext cx="2305481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FF00"/>
                </a:solidFill>
                <a:latin typeface="Cambria"/>
                <a:cs typeface="Cambria"/>
              </a:rPr>
              <a:t>Agenda: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91" y="2889196"/>
            <a:ext cx="3931793" cy="279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10907</TotalTime>
  <Words>380</Words>
  <Application>Microsoft Office PowerPoint</Application>
  <PresentationFormat>Widescreen</PresentationFormat>
  <Paragraphs>93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2" baseType="lpstr">
      <vt:lpstr>Arial Unicode MS</vt:lpstr>
      <vt:lpstr>Aparajita</vt:lpstr>
      <vt:lpstr>Arial</vt:lpstr>
      <vt:lpstr>Arial Black</vt:lpstr>
      <vt:lpstr>Bookman Old Style</vt:lpstr>
      <vt:lpstr>Cambria</vt:lpstr>
      <vt:lpstr>Cambria Math</vt:lpstr>
      <vt:lpstr>Century Gothic</vt:lpstr>
      <vt:lpstr>Gadugi</vt:lpstr>
      <vt:lpstr>Garamond</vt:lpstr>
      <vt:lpstr>MV Boli</vt:lpstr>
      <vt:lpstr>Narkisim</vt:lpstr>
      <vt:lpstr>Segoe Print</vt:lpstr>
      <vt:lpstr>Segoe UI Symbol</vt:lpstr>
      <vt:lpstr>Tempus Sans ITC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Boojie32</dc:creator>
  <cp:lastModifiedBy>Boojie32</cp:lastModifiedBy>
  <cp:revision>57</cp:revision>
  <dcterms:created xsi:type="dcterms:W3CDTF">2015-07-06T04:27:42Z</dcterms:created>
  <dcterms:modified xsi:type="dcterms:W3CDTF">2016-04-09T20:59:18Z</dcterms:modified>
</cp:coreProperties>
</file>